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nva Sans" panose="020B0503030501040103" pitchFamily="34" charset="0"/>
      <p:regular r:id="rId17"/>
    </p:embeddedFont>
    <p:embeddedFont>
      <p:font typeface="Quicksand" pitchFamily="2" charset="77"/>
      <p:regular r:id="rId18"/>
    </p:embeddedFont>
    <p:embeddedFont>
      <p:font typeface="Quicksand Bold" pitchFamily="2" charset="77"/>
      <p:regular r:id="rId19"/>
      <p:bold r:id="rId20"/>
    </p:embeddedFont>
    <p:embeddedFont>
      <p:font typeface="Raleway Bold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3" autoAdjust="0"/>
  </p:normalViewPr>
  <p:slideViewPr>
    <p:cSldViewPr>
      <p:cViewPr varScale="1">
        <p:scale>
          <a:sx n="75" d="100"/>
          <a:sy n="75" d="100"/>
        </p:scale>
        <p:origin x="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95434" y="3113060"/>
            <a:ext cx="4841318" cy="5056207"/>
          </a:xfrm>
          <a:custGeom>
            <a:avLst/>
            <a:gdLst/>
            <a:ahLst/>
            <a:cxnLst/>
            <a:rect l="l" t="t" r="r" b="b"/>
            <a:pathLst>
              <a:path w="4841318" h="5056207">
                <a:moveTo>
                  <a:pt x="0" y="0"/>
                </a:moveTo>
                <a:lnTo>
                  <a:pt x="4841319" y="0"/>
                </a:lnTo>
                <a:lnTo>
                  <a:pt x="4841319" y="5056207"/>
                </a:lnTo>
                <a:lnTo>
                  <a:pt x="0" y="5056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1327742" y="2435832"/>
            <a:ext cx="9716296" cy="421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LA PROBABILITÀ DI UN EVENTO COMPOSTO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6833" y="6947837"/>
            <a:ext cx="880002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SOFIA FRAZZICA, ANDREA VERDE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034274" y="6603030"/>
            <a:ext cx="1667093" cy="1667093"/>
          </a:xfrm>
          <a:custGeom>
            <a:avLst/>
            <a:gdLst/>
            <a:ahLst/>
            <a:cxnLst/>
            <a:rect l="l" t="t" r="r" b="b"/>
            <a:pathLst>
              <a:path w="1667093" h="1667093">
                <a:moveTo>
                  <a:pt x="0" y="0"/>
                </a:moveTo>
                <a:lnTo>
                  <a:pt x="1667093" y="0"/>
                </a:lnTo>
                <a:lnTo>
                  <a:pt x="1667093" y="1667093"/>
                </a:lnTo>
                <a:lnTo>
                  <a:pt x="0" y="1667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3196412" y="5399467"/>
            <a:ext cx="2439091" cy="1923833"/>
          </a:xfrm>
          <a:custGeom>
            <a:avLst/>
            <a:gdLst/>
            <a:ahLst/>
            <a:cxnLst/>
            <a:rect l="l" t="t" r="r" b="b"/>
            <a:pathLst>
              <a:path w="2439091" h="1923833">
                <a:moveTo>
                  <a:pt x="0" y="0"/>
                </a:moveTo>
                <a:lnTo>
                  <a:pt x="2439091" y="0"/>
                </a:lnTo>
                <a:lnTo>
                  <a:pt x="2439091" y="1923833"/>
                </a:lnTo>
                <a:lnTo>
                  <a:pt x="0" y="1923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 rot="-2894784">
            <a:off x="11325730" y="3354548"/>
            <a:ext cx="1756505" cy="2057400"/>
          </a:xfrm>
          <a:custGeom>
            <a:avLst/>
            <a:gdLst/>
            <a:ahLst/>
            <a:cxnLst/>
            <a:rect l="l" t="t" r="r" b="b"/>
            <a:pathLst>
              <a:path w="1756505" h="2057400">
                <a:moveTo>
                  <a:pt x="0" y="0"/>
                </a:moveTo>
                <a:lnTo>
                  <a:pt x="1756505" y="0"/>
                </a:lnTo>
                <a:lnTo>
                  <a:pt x="17565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4415958" y="2659436"/>
            <a:ext cx="1926811" cy="2108686"/>
          </a:xfrm>
          <a:custGeom>
            <a:avLst/>
            <a:gdLst/>
            <a:ahLst/>
            <a:cxnLst/>
            <a:rect l="l" t="t" r="r" b="b"/>
            <a:pathLst>
              <a:path w="1926811" h="2108686">
                <a:moveTo>
                  <a:pt x="0" y="0"/>
                </a:moveTo>
                <a:lnTo>
                  <a:pt x="1926811" y="0"/>
                </a:lnTo>
                <a:lnTo>
                  <a:pt x="1926811" y="2108685"/>
                </a:lnTo>
                <a:lnTo>
                  <a:pt x="0" y="2108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759148" y="4316792"/>
            <a:ext cx="8064176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Calcolare la probabilità che lanciando un dado esca un numero pari o maggiore di 4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865348" y="7323300"/>
            <a:ext cx="1477421" cy="1477421"/>
          </a:xfrm>
          <a:custGeom>
            <a:avLst/>
            <a:gdLst/>
            <a:ahLst/>
            <a:cxnLst/>
            <a:rect l="l" t="t" r="r" b="b"/>
            <a:pathLst>
              <a:path w="1477421" h="1477421">
                <a:moveTo>
                  <a:pt x="0" y="0"/>
                </a:moveTo>
                <a:lnTo>
                  <a:pt x="1477421" y="0"/>
                </a:lnTo>
                <a:lnTo>
                  <a:pt x="1477421" y="1477422"/>
                </a:lnTo>
                <a:lnTo>
                  <a:pt x="0" y="14774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330717" y="1391067"/>
            <a:ext cx="1553284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416033" y="4758279"/>
            <a:ext cx="1667093" cy="1667093"/>
          </a:xfrm>
          <a:custGeom>
            <a:avLst/>
            <a:gdLst/>
            <a:ahLst/>
            <a:cxnLst/>
            <a:rect l="l" t="t" r="r" b="b"/>
            <a:pathLst>
              <a:path w="1667093" h="1667093">
                <a:moveTo>
                  <a:pt x="0" y="0"/>
                </a:moveTo>
                <a:lnTo>
                  <a:pt x="1667093" y="0"/>
                </a:lnTo>
                <a:lnTo>
                  <a:pt x="1667093" y="1667093"/>
                </a:lnTo>
                <a:lnTo>
                  <a:pt x="0" y="1667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0251754" y="7167266"/>
            <a:ext cx="1990874" cy="1570302"/>
          </a:xfrm>
          <a:custGeom>
            <a:avLst/>
            <a:gdLst/>
            <a:ahLst/>
            <a:cxnLst/>
            <a:rect l="l" t="t" r="r" b="b"/>
            <a:pathLst>
              <a:path w="1990874" h="1570302">
                <a:moveTo>
                  <a:pt x="0" y="0"/>
                </a:moveTo>
                <a:lnTo>
                  <a:pt x="1990874" y="0"/>
                </a:lnTo>
                <a:lnTo>
                  <a:pt x="1990874" y="1570301"/>
                </a:lnTo>
                <a:lnTo>
                  <a:pt x="0" y="1570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 rot="-2894784">
            <a:off x="15163984" y="2957600"/>
            <a:ext cx="1273858" cy="1492074"/>
          </a:xfrm>
          <a:custGeom>
            <a:avLst/>
            <a:gdLst/>
            <a:ahLst/>
            <a:cxnLst/>
            <a:rect l="l" t="t" r="r" b="b"/>
            <a:pathLst>
              <a:path w="1273858" h="1492074">
                <a:moveTo>
                  <a:pt x="0" y="0"/>
                </a:moveTo>
                <a:lnTo>
                  <a:pt x="1273858" y="0"/>
                </a:lnTo>
                <a:lnTo>
                  <a:pt x="1273858" y="1492074"/>
                </a:lnTo>
                <a:lnTo>
                  <a:pt x="0" y="1492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865131" y="2854990"/>
            <a:ext cx="1550902" cy="1697294"/>
          </a:xfrm>
          <a:custGeom>
            <a:avLst/>
            <a:gdLst/>
            <a:ahLst/>
            <a:cxnLst/>
            <a:rect l="l" t="t" r="r" b="b"/>
            <a:pathLst>
              <a:path w="1550902" h="1697294">
                <a:moveTo>
                  <a:pt x="0" y="0"/>
                </a:moveTo>
                <a:lnTo>
                  <a:pt x="1550902" y="0"/>
                </a:lnTo>
                <a:lnTo>
                  <a:pt x="1550902" y="1697294"/>
                </a:lnTo>
                <a:lnTo>
                  <a:pt x="0" y="1697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3416033" y="6813734"/>
            <a:ext cx="1477421" cy="1477421"/>
          </a:xfrm>
          <a:custGeom>
            <a:avLst/>
            <a:gdLst/>
            <a:ahLst/>
            <a:cxnLst/>
            <a:rect l="l" t="t" r="r" b="b"/>
            <a:pathLst>
              <a:path w="1477421" h="1477421">
                <a:moveTo>
                  <a:pt x="0" y="0"/>
                </a:moveTo>
                <a:lnTo>
                  <a:pt x="1477422" y="0"/>
                </a:lnTo>
                <a:lnTo>
                  <a:pt x="1477422" y="1477421"/>
                </a:lnTo>
                <a:lnTo>
                  <a:pt x="0" y="14774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1330717" y="1391067"/>
            <a:ext cx="1553284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9368" y="3145378"/>
            <a:ext cx="8663735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Il grafico di Eulero-Venn permette di stabilire che:​</a:t>
            </a:r>
          </a:p>
          <a:p>
            <a:pPr algn="l">
              <a:lnSpc>
                <a:spcPts val="5599"/>
              </a:lnSpc>
            </a:pPr>
            <a:endParaRPr lang="en-US" sz="3699" b="1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P(pari o &gt;4) = P(pari) + P(&gt;4) – P(pari e &gt;4)</a:t>
            </a:r>
          </a:p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P(pari o &gt;4) = 3/6 + 2/6 - 1/6 = 2/3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708401" y="1533942"/>
            <a:ext cx="4892687" cy="489268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A000">
                <a:alpha val="1176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46363" y="4531135"/>
            <a:ext cx="4206433" cy="420643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2F0D">
                <a:alpha val="12941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77818" y="1819810"/>
            <a:ext cx="1753853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72653" y="8310205"/>
            <a:ext cx="1753853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&gt;4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85445" y="3009348"/>
            <a:ext cx="5000786" cy="5428261"/>
          </a:xfrm>
          <a:custGeom>
            <a:avLst/>
            <a:gdLst/>
            <a:ahLst/>
            <a:cxnLst/>
            <a:rect l="l" t="t" r="r" b="b"/>
            <a:pathLst>
              <a:path w="5000786" h="5428261">
                <a:moveTo>
                  <a:pt x="0" y="0"/>
                </a:moveTo>
                <a:lnTo>
                  <a:pt x="5000786" y="0"/>
                </a:lnTo>
                <a:lnTo>
                  <a:pt x="5000786" y="5428261"/>
                </a:lnTo>
                <a:lnTo>
                  <a:pt x="0" y="5428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233382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LA RUOTA DEI PREMI</a:t>
            </a:r>
          </a:p>
          <a:p>
            <a:pPr algn="l">
              <a:lnSpc>
                <a:spcPts val="9799"/>
              </a:lnSpc>
            </a:pPr>
            <a:endParaRPr lang="en-US" sz="6999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94344" y="3299684"/>
            <a:ext cx="8393783" cy="487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Immagina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una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ruota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divisa in 4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settori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di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uguale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dimensione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ognuno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con un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premio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diverso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A: 1000 euro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B: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Caramelle</a:t>
            </a:r>
            <a:endParaRPr lang="en-US" sz="33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C: Un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viaggio</a:t>
            </a:r>
            <a:endParaRPr lang="en-US" sz="33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D: Un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videogioco</a:t>
            </a:r>
            <a:endParaRPr lang="en-US" sz="33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85445" y="3009348"/>
            <a:ext cx="5000786" cy="5428261"/>
          </a:xfrm>
          <a:custGeom>
            <a:avLst/>
            <a:gdLst/>
            <a:ahLst/>
            <a:cxnLst/>
            <a:rect l="l" t="t" r="r" b="b"/>
            <a:pathLst>
              <a:path w="5000786" h="5428261">
                <a:moveTo>
                  <a:pt x="0" y="0"/>
                </a:moveTo>
                <a:lnTo>
                  <a:pt x="5000786" y="0"/>
                </a:lnTo>
                <a:lnTo>
                  <a:pt x="5000786" y="5428261"/>
                </a:lnTo>
                <a:lnTo>
                  <a:pt x="0" y="5428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233382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LA RUOTA DEI PREMI</a:t>
            </a:r>
          </a:p>
          <a:p>
            <a:pPr algn="l">
              <a:lnSpc>
                <a:spcPts val="9799"/>
              </a:lnSpc>
            </a:pPr>
            <a:endParaRPr lang="en-US" sz="6999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94344" y="3299684"/>
            <a:ext cx="8393783" cy="487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Ora,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consideriamo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due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X =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esce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il Premio A o il Premio B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•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Y =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esce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il Premio C o il Premio D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Qual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è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probabilità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verifichi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X?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Qual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è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probabilità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che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verifichi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X o </a:t>
            </a:r>
            <a:r>
              <a:rPr lang="en-US" sz="339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Evento</a:t>
            </a:r>
            <a:r>
              <a:rPr lang="en-US" sz="339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Y?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85445" y="3009348"/>
            <a:ext cx="5000786" cy="5428261"/>
          </a:xfrm>
          <a:custGeom>
            <a:avLst/>
            <a:gdLst/>
            <a:ahLst/>
            <a:cxnLst/>
            <a:rect l="l" t="t" r="r" b="b"/>
            <a:pathLst>
              <a:path w="5000786" h="5428261">
                <a:moveTo>
                  <a:pt x="0" y="0"/>
                </a:moveTo>
                <a:lnTo>
                  <a:pt x="5000786" y="0"/>
                </a:lnTo>
                <a:lnTo>
                  <a:pt x="5000786" y="5428261"/>
                </a:lnTo>
                <a:lnTo>
                  <a:pt x="0" y="5428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SOLUZIONE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4344" y="3353371"/>
            <a:ext cx="8393783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Abbiamo 4 settori di uguale probabilità: ogni premio ha probabilità 1/4.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P(X)=P(A)+P(B)=1/4+1/4=2/4=1/2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P(X o Y)=P(X)+P(Y)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  P(Y)=P(C)+P(D)=1/4​+1/4​=2/4​=1/2​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     P(X o Y)=1/2​+1/2​= 1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 Gli eventi sono incompatibili.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7309" y="2352617"/>
            <a:ext cx="15233382" cy="5581766"/>
            <a:chOff x="0" y="0"/>
            <a:chExt cx="4012084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12084" cy="1470095"/>
            </a:xfrm>
            <a:custGeom>
              <a:avLst/>
              <a:gdLst/>
              <a:ahLst/>
              <a:cxnLst/>
              <a:rect l="l" t="t" r="r" b="b"/>
              <a:pathLst>
                <a:path w="4012084" h="1470095">
                  <a:moveTo>
                    <a:pt x="25919" y="0"/>
                  </a:moveTo>
                  <a:lnTo>
                    <a:pt x="3986165" y="0"/>
                  </a:lnTo>
                  <a:cubicBezTo>
                    <a:pt x="3993039" y="0"/>
                    <a:pt x="3999632" y="2731"/>
                    <a:pt x="4004493" y="7592"/>
                  </a:cubicBezTo>
                  <a:cubicBezTo>
                    <a:pt x="4009353" y="12452"/>
                    <a:pt x="4012084" y="19045"/>
                    <a:pt x="4012084" y="25919"/>
                  </a:cubicBezTo>
                  <a:lnTo>
                    <a:pt x="4012084" y="1444175"/>
                  </a:lnTo>
                  <a:cubicBezTo>
                    <a:pt x="4012084" y="1451050"/>
                    <a:pt x="4009353" y="1457642"/>
                    <a:pt x="4004493" y="1462503"/>
                  </a:cubicBezTo>
                  <a:cubicBezTo>
                    <a:pt x="3999632" y="1467364"/>
                    <a:pt x="3993039" y="1470095"/>
                    <a:pt x="3986165" y="1470095"/>
                  </a:cubicBezTo>
                  <a:lnTo>
                    <a:pt x="25919" y="1470095"/>
                  </a:lnTo>
                  <a:cubicBezTo>
                    <a:pt x="19045" y="1470095"/>
                    <a:pt x="12452" y="1467364"/>
                    <a:pt x="7592" y="1462503"/>
                  </a:cubicBezTo>
                  <a:cubicBezTo>
                    <a:pt x="2731" y="1457642"/>
                    <a:pt x="0" y="1451050"/>
                    <a:pt x="0" y="1444175"/>
                  </a:cubicBezTo>
                  <a:lnTo>
                    <a:pt x="0" y="25919"/>
                  </a:lnTo>
                  <a:cubicBezTo>
                    <a:pt x="0" y="19045"/>
                    <a:pt x="2731" y="12452"/>
                    <a:pt x="7592" y="7592"/>
                  </a:cubicBezTo>
                  <a:cubicBezTo>
                    <a:pt x="12452" y="2731"/>
                    <a:pt x="19045" y="0"/>
                    <a:pt x="259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12084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40035" y="5489325"/>
            <a:ext cx="4247965" cy="4237345"/>
          </a:xfrm>
          <a:custGeom>
            <a:avLst/>
            <a:gdLst/>
            <a:ahLst/>
            <a:cxnLst/>
            <a:rect l="l" t="t" r="r" b="b"/>
            <a:pathLst>
              <a:path w="4247965" h="4237345">
                <a:moveTo>
                  <a:pt x="0" y="0"/>
                </a:moveTo>
                <a:lnTo>
                  <a:pt x="4247965" y="0"/>
                </a:lnTo>
                <a:lnTo>
                  <a:pt x="4247965" y="4237345"/>
                </a:lnTo>
                <a:lnTo>
                  <a:pt x="0" y="423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527309" y="4470400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26534" y="2594392"/>
            <a:ext cx="5037565" cy="5757217"/>
          </a:xfrm>
          <a:custGeom>
            <a:avLst/>
            <a:gdLst/>
            <a:ahLst/>
            <a:cxnLst/>
            <a:rect l="l" t="t" r="r" b="b"/>
            <a:pathLst>
              <a:path w="5037565" h="5757217">
                <a:moveTo>
                  <a:pt x="0" y="0"/>
                </a:moveTo>
                <a:lnTo>
                  <a:pt x="5037565" y="0"/>
                </a:lnTo>
                <a:lnTo>
                  <a:pt x="5037565" y="5757217"/>
                </a:lnTo>
                <a:lnTo>
                  <a:pt x="0" y="5757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EVENTO COMPOSTO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4344" y="3899759"/>
            <a:ext cx="839378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 parla di evento composto quando si prendono in considerazione due eventi​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distinti nello stesso insieme di possibilità. 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 considera la probabilità che​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avvenga almeno uno di essi.​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56342" y="3096988"/>
            <a:ext cx="3762448" cy="5252982"/>
          </a:xfrm>
          <a:custGeom>
            <a:avLst/>
            <a:gdLst/>
            <a:ahLst/>
            <a:cxnLst/>
            <a:rect l="l" t="t" r="r" b="b"/>
            <a:pathLst>
              <a:path w="3762448" h="5252982">
                <a:moveTo>
                  <a:pt x="0" y="0"/>
                </a:moveTo>
                <a:lnTo>
                  <a:pt x="3762449" y="0"/>
                </a:lnTo>
                <a:lnTo>
                  <a:pt x="3762449" y="5252982"/>
                </a:lnTo>
                <a:lnTo>
                  <a:pt x="0" y="525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COMPATIBILI O INCOMPATIBILI?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4344" y="2999646"/>
            <a:ext cx="8393783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/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 procedere al calcolo bisogna prima distinguere i casi di eventi </a:t>
            </a:r>
            <a:r>
              <a:rPr lang="en-US" sz="33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incompatibili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da quelli </a:t>
            </a:r>
            <a:r>
              <a:rPr lang="en-US" sz="33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compatibili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perché le formule sono diverse.​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Due eventi sono incompatibili quando non possono verificarsi contemporaneamente.​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4344" y="3600039"/>
            <a:ext cx="8393783" cy="425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dirty="0"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Prendendo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una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sola carta dal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mazzo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essa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è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una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carta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d'oro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oppure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un Re.​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Lanciando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il dado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una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sola volta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esce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il 3 o un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numero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pari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.​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003559" y="3666079"/>
            <a:ext cx="5560541" cy="4114800"/>
          </a:xfrm>
          <a:custGeom>
            <a:avLst/>
            <a:gdLst/>
            <a:ahLst/>
            <a:cxnLst/>
            <a:rect l="l" t="t" r="r" b="b"/>
            <a:pathLst>
              <a:path w="5560541" h="4114800">
                <a:moveTo>
                  <a:pt x="0" y="0"/>
                </a:moveTo>
                <a:lnTo>
                  <a:pt x="5560540" y="0"/>
                </a:lnTo>
                <a:lnTo>
                  <a:pt x="5560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4344" y="2999646"/>
            <a:ext cx="8393783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 possono verificare entrambe le condizioni contemporaneamente, pescando il Re d’oro. </a:t>
            </a:r>
            <a:r>
              <a:rPr lang="en-US" sz="33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Parliamo di casi compatibili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Le condizioni sono distinte dal momento che il tre non è un numero pari.</a:t>
            </a:r>
            <a:r>
              <a:rPr lang="en-US" sz="33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Parliamo di casi incompatibili.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003559" y="3666079"/>
            <a:ext cx="5560541" cy="4114800"/>
          </a:xfrm>
          <a:custGeom>
            <a:avLst/>
            <a:gdLst/>
            <a:ahLst/>
            <a:cxnLst/>
            <a:rect l="l" t="t" r="r" b="b"/>
            <a:pathLst>
              <a:path w="5560541" h="4114800">
                <a:moveTo>
                  <a:pt x="0" y="0"/>
                </a:moveTo>
                <a:lnTo>
                  <a:pt x="5560540" y="0"/>
                </a:lnTo>
                <a:lnTo>
                  <a:pt x="5560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072705" y="3132782"/>
            <a:ext cx="5411378" cy="5181394"/>
          </a:xfrm>
          <a:custGeom>
            <a:avLst/>
            <a:gdLst/>
            <a:ahLst/>
            <a:cxnLst/>
            <a:rect l="l" t="t" r="r" b="b"/>
            <a:pathLst>
              <a:path w="5411378" h="5181394">
                <a:moveTo>
                  <a:pt x="0" y="0"/>
                </a:moveTo>
                <a:lnTo>
                  <a:pt x="5411377" y="0"/>
                </a:lnTo>
                <a:lnTo>
                  <a:pt x="5411377" y="5181394"/>
                </a:lnTo>
                <a:lnTo>
                  <a:pt x="0" y="5181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400592"/>
            <a:ext cx="1515336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PROBABILITÀ EVENTI INCOMPATIBILI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6143" y="3661607"/>
            <a:ext cx="7670185" cy="327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8"/>
              </a:lnSpc>
            </a:pPr>
            <a:r>
              <a:rPr lang="en-US" sz="347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La formula per calcolare la probabilità di un evento composto incompatibile E1∪E2 è la seguente:</a:t>
            </a:r>
          </a:p>
          <a:p>
            <a:pPr algn="l">
              <a:lnSpc>
                <a:spcPts val="4858"/>
              </a:lnSpc>
            </a:pPr>
            <a:endParaRPr lang="en-US" sz="347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6958"/>
              </a:lnSpc>
            </a:pPr>
            <a:r>
              <a:rPr lang="en-US" sz="497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p(E1∪E2)= p(E1) + p(E2)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9715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175446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301177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426908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5526391" y="3237396"/>
            <a:ext cx="1037708" cy="1037708"/>
          </a:xfrm>
          <a:custGeom>
            <a:avLst/>
            <a:gdLst/>
            <a:ahLst/>
            <a:cxnLst/>
            <a:rect l="l" t="t" r="r" b="b"/>
            <a:pathLst>
              <a:path w="1037708" h="1037708">
                <a:moveTo>
                  <a:pt x="0" y="0"/>
                </a:moveTo>
                <a:lnTo>
                  <a:pt x="1037708" y="0"/>
                </a:lnTo>
                <a:lnTo>
                  <a:pt x="1037708" y="1037708"/>
                </a:lnTo>
                <a:lnTo>
                  <a:pt x="0" y="1037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0701510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5" y="0"/>
                </a:lnTo>
                <a:lnTo>
                  <a:pt x="1297745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12246905" y="5253891"/>
            <a:ext cx="1269697" cy="818954"/>
          </a:xfrm>
          <a:custGeom>
            <a:avLst/>
            <a:gdLst/>
            <a:ahLst/>
            <a:cxnLst/>
            <a:rect l="l" t="t" r="r" b="b"/>
            <a:pathLst>
              <a:path w="1269697" h="818954">
                <a:moveTo>
                  <a:pt x="0" y="0"/>
                </a:moveTo>
                <a:lnTo>
                  <a:pt x="1269696" y="0"/>
                </a:lnTo>
                <a:lnTo>
                  <a:pt x="1269696" y="818954"/>
                </a:lnTo>
                <a:lnTo>
                  <a:pt x="0" y="818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13720960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5" y="0"/>
                </a:lnTo>
                <a:lnTo>
                  <a:pt x="1297745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Freeform 16"/>
          <p:cNvSpPr/>
          <p:nvPr/>
        </p:nvSpPr>
        <p:spPr>
          <a:xfrm>
            <a:off x="15266355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4" y="0"/>
                </a:lnTo>
                <a:lnTo>
                  <a:pt x="1297744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10701510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4344" y="3323448"/>
            <a:ext cx="839378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 un barattolo sono mescolate insieme 5 caramelle alla menta, 4 caramelle al limone e 3 caramelle all’arancio.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4344" y="5237338"/>
            <a:ext cx="839378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Qual è la probabilità che mettendo una mano nel sacchetto si estragga “una caramella al limone o una caramella all’arancio”?​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809732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14819522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9715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1175446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301177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4269081" y="3237396"/>
            <a:ext cx="1009660" cy="1009660"/>
          </a:xfrm>
          <a:custGeom>
            <a:avLst/>
            <a:gdLst/>
            <a:ahLst/>
            <a:cxnLst/>
            <a:rect l="l" t="t" r="r" b="b"/>
            <a:pathLst>
              <a:path w="1009660" h="1009660">
                <a:moveTo>
                  <a:pt x="0" y="0"/>
                </a:moveTo>
                <a:lnTo>
                  <a:pt x="1009660" y="0"/>
                </a:lnTo>
                <a:lnTo>
                  <a:pt x="1009660" y="1009660"/>
                </a:lnTo>
                <a:lnTo>
                  <a:pt x="0" y="100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5526391" y="3237396"/>
            <a:ext cx="1037708" cy="1037708"/>
          </a:xfrm>
          <a:custGeom>
            <a:avLst/>
            <a:gdLst/>
            <a:ahLst/>
            <a:cxnLst/>
            <a:rect l="l" t="t" r="r" b="b"/>
            <a:pathLst>
              <a:path w="1037708" h="1037708">
                <a:moveTo>
                  <a:pt x="0" y="0"/>
                </a:moveTo>
                <a:lnTo>
                  <a:pt x="1037708" y="0"/>
                </a:lnTo>
                <a:lnTo>
                  <a:pt x="1037708" y="1037708"/>
                </a:lnTo>
                <a:lnTo>
                  <a:pt x="0" y="1037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0701510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5" y="0"/>
                </a:lnTo>
                <a:lnTo>
                  <a:pt x="1297745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12246905" y="5253891"/>
            <a:ext cx="1269697" cy="818954"/>
          </a:xfrm>
          <a:custGeom>
            <a:avLst/>
            <a:gdLst/>
            <a:ahLst/>
            <a:cxnLst/>
            <a:rect l="l" t="t" r="r" b="b"/>
            <a:pathLst>
              <a:path w="1269697" h="818954">
                <a:moveTo>
                  <a:pt x="0" y="0"/>
                </a:moveTo>
                <a:lnTo>
                  <a:pt x="1269696" y="0"/>
                </a:lnTo>
                <a:lnTo>
                  <a:pt x="1269696" y="818954"/>
                </a:lnTo>
                <a:lnTo>
                  <a:pt x="0" y="818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13720960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5" y="0"/>
                </a:lnTo>
                <a:lnTo>
                  <a:pt x="1297745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Freeform 16"/>
          <p:cNvSpPr/>
          <p:nvPr/>
        </p:nvSpPr>
        <p:spPr>
          <a:xfrm>
            <a:off x="15266355" y="5275312"/>
            <a:ext cx="1297744" cy="837045"/>
          </a:xfrm>
          <a:custGeom>
            <a:avLst/>
            <a:gdLst/>
            <a:ahLst/>
            <a:cxnLst/>
            <a:rect l="l" t="t" r="r" b="b"/>
            <a:pathLst>
              <a:path w="1297744" h="837045">
                <a:moveTo>
                  <a:pt x="0" y="0"/>
                </a:moveTo>
                <a:lnTo>
                  <a:pt x="1297744" y="0"/>
                </a:lnTo>
                <a:lnTo>
                  <a:pt x="1297744" y="837045"/>
                </a:lnTo>
                <a:lnTo>
                  <a:pt x="0" y="83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10701510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1330717" y="1391067"/>
            <a:ext cx="1523338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ESEMPIO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4344" y="3313923"/>
            <a:ext cx="8393783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P(limone)= 4/12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P(arancio)= 3/12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4344" y="5227813"/>
            <a:ext cx="8393783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P(lim o aran)= 4/12 + 3/12 = 7/12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809732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14819522" y="6760057"/>
            <a:ext cx="1599876" cy="1309899"/>
          </a:xfrm>
          <a:custGeom>
            <a:avLst/>
            <a:gdLst/>
            <a:ahLst/>
            <a:cxnLst/>
            <a:rect l="l" t="t" r="r" b="b"/>
            <a:pathLst>
              <a:path w="1599876" h="1309899">
                <a:moveTo>
                  <a:pt x="0" y="0"/>
                </a:moveTo>
                <a:lnTo>
                  <a:pt x="1599876" y="0"/>
                </a:lnTo>
                <a:lnTo>
                  <a:pt x="1599876" y="1309898"/>
                </a:lnTo>
                <a:lnTo>
                  <a:pt x="0" y="1309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EF3F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717" y="2932596"/>
            <a:ext cx="8921036" cy="5581766"/>
            <a:chOff x="0" y="0"/>
            <a:chExt cx="2349573" cy="1470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573" cy="1470095"/>
            </a:xfrm>
            <a:custGeom>
              <a:avLst/>
              <a:gdLst/>
              <a:ahLst/>
              <a:cxnLst/>
              <a:rect l="l" t="t" r="r" b="b"/>
              <a:pathLst>
                <a:path w="2349573" h="1470095">
                  <a:moveTo>
                    <a:pt x="44259" y="0"/>
                  </a:moveTo>
                  <a:lnTo>
                    <a:pt x="2305314" y="0"/>
                  </a:lnTo>
                  <a:cubicBezTo>
                    <a:pt x="2329758" y="0"/>
                    <a:pt x="2349573" y="19816"/>
                    <a:pt x="2349573" y="44259"/>
                  </a:cubicBezTo>
                  <a:lnTo>
                    <a:pt x="2349573" y="1425835"/>
                  </a:lnTo>
                  <a:cubicBezTo>
                    <a:pt x="2349573" y="1450279"/>
                    <a:pt x="2329758" y="1470095"/>
                    <a:pt x="2305314" y="1470095"/>
                  </a:cubicBezTo>
                  <a:lnTo>
                    <a:pt x="44259" y="1470095"/>
                  </a:lnTo>
                  <a:cubicBezTo>
                    <a:pt x="19816" y="1470095"/>
                    <a:pt x="0" y="1450279"/>
                    <a:pt x="0" y="1425835"/>
                  </a:cubicBezTo>
                  <a:lnTo>
                    <a:pt x="0" y="44259"/>
                  </a:lnTo>
                  <a:cubicBezTo>
                    <a:pt x="0" y="19816"/>
                    <a:pt x="19816" y="0"/>
                    <a:pt x="442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49573" cy="150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11065" y="3390123"/>
            <a:ext cx="5752494" cy="4666710"/>
          </a:xfrm>
          <a:custGeom>
            <a:avLst/>
            <a:gdLst/>
            <a:ahLst/>
            <a:cxnLst/>
            <a:rect l="l" t="t" r="r" b="b"/>
            <a:pathLst>
              <a:path w="5752494" h="4666710">
                <a:moveTo>
                  <a:pt x="0" y="0"/>
                </a:moveTo>
                <a:lnTo>
                  <a:pt x="5752493" y="0"/>
                </a:lnTo>
                <a:lnTo>
                  <a:pt x="5752493" y="4666711"/>
                </a:lnTo>
                <a:lnTo>
                  <a:pt x="0" y="4666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330717" y="1391067"/>
            <a:ext cx="1553284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PROBABILITÀ EVENTI COMPATIBILI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9148" y="3844514"/>
            <a:ext cx="8064176" cy="374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La formula per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calcolare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la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probabilità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di un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evento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composto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compatibile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E1∪E2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è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la </a:t>
            </a:r>
            <a:r>
              <a:rPr lang="en-US" sz="3399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seguente</a:t>
            </a:r>
            <a:r>
              <a:rPr lang="en-US" sz="33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p(E1∪E2)= p(E1) + p(E2) - p(E1∩E2)</a:t>
            </a:r>
          </a:p>
          <a:p>
            <a:pPr algn="l">
              <a:lnSpc>
                <a:spcPts val="5179"/>
              </a:lnSpc>
            </a:pPr>
            <a:endParaRPr lang="en-US" sz="3699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549</Words>
  <Application>Microsoft Macintosh PowerPoint</Application>
  <PresentationFormat>Custom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Raleway Bold</vt:lpstr>
      <vt:lpstr>Calibri</vt:lpstr>
      <vt:lpstr>Quicksand</vt:lpstr>
      <vt:lpstr>Canva Sans</vt:lpstr>
      <vt:lpstr>Arial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Key Terms Math Presenation in Blue and White Illustrative Boxed Style</dc:title>
  <cp:lastModifiedBy>Luca Frazzica</cp:lastModifiedBy>
  <cp:revision>2</cp:revision>
  <dcterms:created xsi:type="dcterms:W3CDTF">2006-08-16T00:00:00Z</dcterms:created>
  <dcterms:modified xsi:type="dcterms:W3CDTF">2025-05-04T12:34:36Z</dcterms:modified>
  <dc:identifier>DAGlz9-2I6c</dc:identifier>
</cp:coreProperties>
</file>